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9" r:id="rId2"/>
    <p:sldId id="487" r:id="rId3"/>
    <p:sldId id="488" r:id="rId4"/>
    <p:sldId id="489" r:id="rId5"/>
    <p:sldId id="490" r:id="rId6"/>
    <p:sldId id="492" r:id="rId7"/>
    <p:sldId id="493" r:id="rId8"/>
    <p:sldId id="270"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CC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B4BA2B-11CF-4208-B5C5-22F151D959DD}" type="datetimeFigureOut">
              <a:rPr lang="ar-EG" smtClean="0"/>
              <a:t>24/02/1439</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4A23551-451A-4098-8DD9-DF587311F882}" type="slidenum">
              <a:rPr lang="ar-EG" smtClean="0"/>
              <a:t>‹#›</a:t>
            </a:fld>
            <a:endParaRPr lang="ar-EG"/>
          </a:p>
        </p:txBody>
      </p:sp>
    </p:spTree>
    <p:extLst>
      <p:ext uri="{BB962C8B-B14F-4D97-AF65-F5344CB8AC3E}">
        <p14:creationId xmlns:p14="http://schemas.microsoft.com/office/powerpoint/2010/main" val="17337141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3</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4</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5</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6</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7</a:t>
            </a:fld>
            <a:endParaRPr lang="en-US"/>
          </a:p>
        </p:txBody>
      </p:sp>
    </p:spTree>
    <p:extLst>
      <p:ext uri="{BB962C8B-B14F-4D97-AF65-F5344CB8AC3E}">
        <p14:creationId xmlns:p14="http://schemas.microsoft.com/office/powerpoint/2010/main" val="344626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429B6E-B5EF-4E1F-9F12-E6370AE7B688}" type="datetime8">
              <a:rPr lang="ar-EG" smtClean="0"/>
              <a:t>13 تشرين الثاني،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67A5179C-5EE3-44D3-8660-DAE21B85EE33}" type="slidenum">
              <a:rPr lang="ar-EG" smtClean="0"/>
              <a:t>‹#›</a:t>
            </a:fld>
            <a:endParaRPr lang="ar-EG"/>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C45CF-C292-4C7F-83B6-2C0F3B646993}" type="datetime8">
              <a:rPr lang="ar-EG" smtClean="0"/>
              <a:t>13 تشرين الثاني،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A7466-9854-42F8-90F0-22C7ED5A0D08}" type="datetime8">
              <a:rPr lang="ar-EG" smtClean="0"/>
              <a:t>13 تشرين الثاني،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DE0578-E2C2-45BC-A516-FAE2AC9D7957}" type="datetime8">
              <a:rPr lang="ar-EG" smtClean="0"/>
              <a:t>13 تشرين الثاني، 17</a:t>
            </a:fld>
            <a:endParaRPr lang="ar-EG"/>
          </a:p>
        </p:txBody>
      </p:sp>
      <p:sp>
        <p:nvSpPr>
          <p:cNvPr id="10" name="Slide Number Placeholder 9"/>
          <p:cNvSpPr>
            <a:spLocks noGrp="1"/>
          </p:cNvSpPr>
          <p:nvPr>
            <p:ph type="sldNum" sz="quarter" idx="11"/>
          </p:nvPr>
        </p:nvSpPr>
        <p:spPr/>
        <p:txBody>
          <a:bodyPr/>
          <a:lstStyle/>
          <a:p>
            <a:fld id="{67A5179C-5EE3-44D3-8660-DAE21B85EE33}" type="slidenum">
              <a:rPr lang="ar-EG" smtClean="0"/>
              <a:t>‹#›</a:t>
            </a:fld>
            <a:endParaRPr lang="ar-EG"/>
          </a:p>
        </p:txBody>
      </p:sp>
      <p:sp>
        <p:nvSpPr>
          <p:cNvPr id="12" name="Footer Placeholder 11"/>
          <p:cNvSpPr>
            <a:spLocks noGrp="1"/>
          </p:cNvSpPr>
          <p:nvPr>
            <p:ph type="ftr" sz="quarter" idx="12"/>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90D249C7-74D5-438A-9B0A-D406453F11DF}" type="datetime8">
              <a:rPr lang="ar-EG" smtClean="0"/>
              <a:t>13 تشرين الثاني، 17</a:t>
            </a:fld>
            <a:endParaRPr lang="ar-EG"/>
          </a:p>
        </p:txBody>
      </p:sp>
      <p:sp>
        <p:nvSpPr>
          <p:cNvPr id="20" name="Slide Number Placeholder 19"/>
          <p:cNvSpPr>
            <a:spLocks noGrp="1"/>
          </p:cNvSpPr>
          <p:nvPr>
            <p:ph type="sldNum" sz="quarter" idx="11"/>
          </p:nvPr>
        </p:nvSpPr>
        <p:spPr/>
        <p:txBody>
          <a:bodyPr/>
          <a:lstStyle/>
          <a:p>
            <a:fld id="{67A5179C-5EE3-44D3-8660-DAE21B85EE33}" type="slidenum">
              <a:rPr lang="ar-EG" smtClean="0"/>
              <a:t>‹#›</a:t>
            </a:fld>
            <a:endParaRPr lang="ar-EG"/>
          </a:p>
        </p:txBody>
      </p:sp>
      <p:sp>
        <p:nvSpPr>
          <p:cNvPr id="21" name="Footer Placeholder 20"/>
          <p:cNvSpPr>
            <a:spLocks noGrp="1"/>
          </p:cNvSpPr>
          <p:nvPr>
            <p:ph type="ftr" sz="quarter" idx="12"/>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E6522E4-5816-4A87-9F6B-D0BB8E16D7E0}" type="datetime8">
              <a:rPr lang="ar-EG" smtClean="0"/>
              <a:t>13 تشرين الثاني، 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7A5179C-5EE3-44D3-8660-DAE21B85EE33}" type="slidenum">
              <a:rPr lang="ar-EG" smtClean="0"/>
              <a:t>‹#›</a:t>
            </a:fld>
            <a:endParaRPr lang="ar-EG"/>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14E57D2-C3E7-4CC5-9862-FD2BE9944C5A}" type="datetime8">
              <a:rPr lang="ar-EG" smtClean="0"/>
              <a:t>13 تشرين الثاني، 17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7A5179C-5EE3-44D3-8660-DAE21B85EE33}" type="slidenum">
              <a:rPr lang="ar-EG" smtClean="0"/>
              <a:t>‹#›</a:t>
            </a:fld>
            <a:endParaRPr lang="ar-EG"/>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5B0766-57BE-40A5-82E3-3063BA2AA57C}" type="datetime8">
              <a:rPr lang="ar-EG" smtClean="0"/>
              <a:t>13 تشرين الثاني، 17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E51B90-A829-4012-BDE2-8C4C7EE0C33E}" type="datetime8">
              <a:rPr lang="ar-EG" smtClean="0"/>
              <a:t>13 تشرين الثاني، 17</a:t>
            </a:fld>
            <a:endParaRPr lang="ar-EG"/>
          </a:p>
        </p:txBody>
      </p:sp>
      <p:sp>
        <p:nvSpPr>
          <p:cNvPr id="6" name="Slide Number Placeholder 5"/>
          <p:cNvSpPr>
            <a:spLocks noGrp="1"/>
          </p:cNvSpPr>
          <p:nvPr>
            <p:ph type="sldNum" sz="quarter" idx="11"/>
          </p:nvPr>
        </p:nvSpPr>
        <p:spPr/>
        <p:txBody>
          <a:bodyPr/>
          <a:lstStyle/>
          <a:p>
            <a:fld id="{67A5179C-5EE3-44D3-8660-DAE21B85EE33}" type="slidenum">
              <a:rPr lang="ar-EG" smtClean="0"/>
              <a:t>‹#›</a:t>
            </a:fld>
            <a:endParaRPr lang="ar-EG"/>
          </a:p>
        </p:txBody>
      </p:sp>
      <p:sp>
        <p:nvSpPr>
          <p:cNvPr id="7" name="Footer Placeholder 6"/>
          <p:cNvSpPr>
            <a:spLocks noGrp="1"/>
          </p:cNvSpPr>
          <p:nvPr>
            <p:ph type="ftr" sz="quarter" idx="12"/>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350676FD-F2B3-4AC2-8FBA-9DEBCC47F15E}" type="datetime8">
              <a:rPr lang="ar-EG" smtClean="0"/>
              <a:t>13 تشرين الثاني، 17</a:t>
            </a:fld>
            <a:endParaRPr lang="ar-EG"/>
          </a:p>
        </p:txBody>
      </p:sp>
      <p:sp>
        <p:nvSpPr>
          <p:cNvPr id="10" name="Slide Number Placeholder 9"/>
          <p:cNvSpPr>
            <a:spLocks noGrp="1"/>
          </p:cNvSpPr>
          <p:nvPr>
            <p:ph type="sldNum" sz="quarter" idx="15"/>
          </p:nvPr>
        </p:nvSpPr>
        <p:spPr/>
        <p:txBody>
          <a:bodyPr/>
          <a:lstStyle/>
          <a:p>
            <a:fld id="{67A5179C-5EE3-44D3-8660-DAE21B85EE33}" type="slidenum">
              <a:rPr lang="ar-EG" smtClean="0"/>
              <a:t>‹#›</a:t>
            </a:fld>
            <a:endParaRPr lang="ar-EG"/>
          </a:p>
        </p:txBody>
      </p:sp>
      <p:sp>
        <p:nvSpPr>
          <p:cNvPr id="13" name="Footer Placeholder 12"/>
          <p:cNvSpPr>
            <a:spLocks noGrp="1"/>
          </p:cNvSpPr>
          <p:nvPr>
            <p:ph type="ftr" sz="quarter" idx="16"/>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9C7B8-18F4-465D-AA5D-6C3AED186E8D}" type="datetime8">
              <a:rPr lang="ar-EG" smtClean="0"/>
              <a:t>13 تشرين الثاني، 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ar-EG"/>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67A5179C-5EE3-44D3-8660-DAE21B85EE33}" type="slidenum">
              <a:rPr lang="ar-EG" smtClean="0"/>
              <a:t>‹#›</a:t>
            </a:fld>
            <a:endParaRPr lang="ar-EG"/>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9184588C-9E37-4C86-9CC5-1F4D347CE227}" type="datetime8">
              <a:rPr lang="ar-EG" smtClean="0"/>
              <a:t>13 تشرين الثاني، 17</a:t>
            </a:fld>
            <a:endParaRPr lang="ar-EG"/>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ftr="0" dt="0"/>
  <p:txStyles>
    <p:titleStyle>
      <a:lvl1pPr algn="l" defTabSz="914400" rtl="1"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hyperlink" Target="mailto:motaz.ali@feng.bu.edu.e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67000"/>
            <a:lum/>
          </a:blip>
          <a:srcRect/>
          <a:stretch>
            <a:fillRect/>
          </a:stretch>
        </a:blipFill>
        <a:effectLst/>
      </p:bgPr>
    </p:bg>
    <p:spTree>
      <p:nvGrpSpPr>
        <p:cNvPr id="1" name=""/>
        <p:cNvGrpSpPr/>
        <p:nvPr/>
      </p:nvGrpSpPr>
      <p:grpSpPr>
        <a:xfrm>
          <a:off x="0" y="0"/>
          <a:ext cx="0" cy="0"/>
          <a:chOff x="0" y="0"/>
          <a:chExt cx="0" cy="0"/>
        </a:xfrm>
      </p:grpSpPr>
      <p:sp>
        <p:nvSpPr>
          <p:cNvPr id="11" name="Title 1"/>
          <p:cNvSpPr txBox="1">
            <a:spLocks/>
          </p:cNvSpPr>
          <p:nvPr/>
        </p:nvSpPr>
        <p:spPr>
          <a:xfrm>
            <a:off x="0" y="620689"/>
            <a:ext cx="8964488" cy="1080119"/>
          </a:xfrm>
          <a:prstGeom prst="rect">
            <a:avLst/>
          </a:prstGeom>
        </p:spPr>
        <p:txBody>
          <a:bodyPr vert="horz" lIns="91440" tIns="45720" rIns="91440" bIns="45720" rtlCol="0" anchor="b">
            <a:normAutofit fontScale="25000" lnSpcReduction="20000"/>
          </a:bodyPr>
          <a:lstStyle>
            <a:lvl1pPr algn="l" defTabSz="914400" rtl="1"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t/>
            </a:r>
            <a:br>
              <a:rPr lang="en-US" smtClean="0"/>
            </a:br>
            <a:endParaRPr lang="ar-EG" sz="4000" dirty="0">
              <a:solidFill>
                <a:srgbClr val="FFFF00"/>
              </a:solidFill>
            </a:endParaRPr>
          </a:p>
        </p:txBody>
      </p:sp>
      <p:sp>
        <p:nvSpPr>
          <p:cNvPr id="12" name="Subtitle 2"/>
          <p:cNvSpPr txBox="1">
            <a:spLocks/>
          </p:cNvSpPr>
          <p:nvPr/>
        </p:nvSpPr>
        <p:spPr>
          <a:xfrm>
            <a:off x="2141993" y="4725144"/>
            <a:ext cx="4716016" cy="1224136"/>
          </a:xfrm>
          <a:prstGeom prst="rect">
            <a:avLst/>
          </a:prstGeom>
        </p:spPr>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lgn="ctr">
              <a:buNone/>
            </a:pPr>
            <a:r>
              <a:rPr lang="en-US" dirty="0" smtClean="0">
                <a:solidFill>
                  <a:schemeClr val="bg1"/>
                </a:solidFill>
                <a:latin typeface="Bernard MT Condensed" pitchFamily="18" charset="0"/>
              </a:rPr>
              <a:t> Prepared By :</a:t>
            </a:r>
          </a:p>
          <a:p>
            <a:pPr marL="0" indent="0" algn="ctr" rtl="0">
              <a:buNone/>
            </a:pPr>
            <a:r>
              <a:rPr lang="en-US" dirty="0" smtClean="0">
                <a:solidFill>
                  <a:schemeClr val="bg1"/>
                </a:solidFill>
                <a:latin typeface="Bernard MT Condensed" pitchFamily="18" charset="0"/>
              </a:rPr>
              <a:t>Dr. Moataz Elsherbini</a:t>
            </a:r>
          </a:p>
          <a:p>
            <a:pPr marL="0" indent="0" algn="ctr" rtl="0">
              <a:buNone/>
            </a:pPr>
            <a:r>
              <a:rPr lang="en-US" dirty="0" smtClean="0">
                <a:solidFill>
                  <a:schemeClr val="bg1"/>
                </a:solidFill>
                <a:latin typeface="Aparajita" pitchFamily="34" charset="0"/>
                <a:cs typeface="Aparajita" pitchFamily="34" charset="0"/>
                <a:hlinkClick r:id="rId4"/>
              </a:rPr>
              <a:t>motaz.ali@feng.bu.edu.eg</a:t>
            </a:r>
            <a:endParaRPr lang="en-US" dirty="0" smtClean="0">
              <a:solidFill>
                <a:schemeClr val="bg1"/>
              </a:solidFill>
              <a:latin typeface="Aparajita" pitchFamily="34" charset="0"/>
              <a:cs typeface="Aparajita" pitchFamily="34" charset="0"/>
            </a:endParaRPr>
          </a:p>
          <a:p>
            <a:pPr marL="0" indent="0" algn="ctr" rtl="0">
              <a:buNone/>
            </a:pPr>
            <a:endParaRPr lang="en-US" dirty="0" smtClean="0">
              <a:solidFill>
                <a:schemeClr val="bg1"/>
              </a:solidFill>
              <a:latin typeface="Aparajita" pitchFamily="34" charset="0"/>
              <a:cs typeface="Aparajita" pitchFamily="34" charset="0"/>
            </a:endParaRPr>
          </a:p>
          <a:p>
            <a:pPr marL="0" indent="0" algn="ctr" rtl="0">
              <a:buNone/>
            </a:pPr>
            <a:endParaRPr lang="en-US" dirty="0" smtClean="0">
              <a:solidFill>
                <a:schemeClr val="bg1"/>
              </a:solidFill>
              <a:latin typeface="Bernard MT Condensed" pitchFamily="18" charset="0"/>
            </a:endParaRPr>
          </a:p>
          <a:p>
            <a:endParaRPr lang="en-US" b="1" dirty="0" smtClean="0">
              <a:solidFill>
                <a:srgbClr val="FFFF00"/>
              </a:solidFill>
            </a:endParaRPr>
          </a:p>
        </p:txBody>
      </p:sp>
      <p:pic>
        <p:nvPicPr>
          <p:cNvPr id="14" name="Picture 6" descr="شعار جامعة بنها الجديد"/>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73251" y="228600"/>
            <a:ext cx="1302511" cy="932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1859574" y="291889"/>
            <a:ext cx="5508104" cy="904863"/>
          </a:xfrm>
          <a:prstGeom prst="rect">
            <a:avLst/>
          </a:prstGeom>
        </p:spPr>
        <p:txBody>
          <a:bodyPr wrap="square">
            <a:spAutoFit/>
          </a:bodyPr>
          <a:lstStyle/>
          <a:p>
            <a:pPr algn="ctr" rtl="0">
              <a:spcBef>
                <a:spcPct val="20000"/>
              </a:spcBef>
              <a:defRPr/>
            </a:pPr>
            <a:r>
              <a:rPr lang="en-US" sz="2400" b="1" dirty="0" err="1" smtClean="0">
                <a:solidFill>
                  <a:srgbClr val="FFFF00"/>
                </a:solidFill>
                <a:latin typeface="Book Antiqua" pitchFamily="18" charset="0"/>
              </a:rPr>
              <a:t>Benha</a:t>
            </a:r>
            <a:r>
              <a:rPr lang="en-US" sz="2400" b="1" dirty="0" smtClean="0">
                <a:solidFill>
                  <a:srgbClr val="FFFF00"/>
                </a:solidFill>
                <a:latin typeface="Book Antiqua" pitchFamily="18" charset="0"/>
              </a:rPr>
              <a:t> University</a:t>
            </a:r>
          </a:p>
          <a:p>
            <a:pPr algn="ctr" rtl="0">
              <a:spcBef>
                <a:spcPct val="20000"/>
              </a:spcBef>
              <a:defRPr/>
            </a:pPr>
            <a:r>
              <a:rPr lang="en-US" sz="2400" b="1" dirty="0" smtClean="0">
                <a:solidFill>
                  <a:srgbClr val="FFFF00"/>
                </a:solidFill>
                <a:latin typeface="Book Antiqua" pitchFamily="18" charset="0"/>
              </a:rPr>
              <a:t>Faculty Of Engineering at </a:t>
            </a:r>
            <a:r>
              <a:rPr lang="en-US" sz="2400" b="1" dirty="0" err="1" smtClean="0">
                <a:solidFill>
                  <a:srgbClr val="FFFF00"/>
                </a:solidFill>
                <a:latin typeface="Book Antiqua" pitchFamily="18" charset="0"/>
              </a:rPr>
              <a:t>Shoubra</a:t>
            </a:r>
            <a:endParaRPr lang="en-US" sz="2400" b="1" dirty="0">
              <a:solidFill>
                <a:srgbClr val="FFFF00"/>
              </a:solidFill>
              <a:latin typeface="Book Antiqua" pitchFamily="18" charset="0"/>
            </a:endParaRPr>
          </a:p>
        </p:txBody>
      </p:sp>
      <p:sp>
        <p:nvSpPr>
          <p:cNvPr id="16" name="Rectangle 15"/>
          <p:cNvSpPr/>
          <p:nvPr/>
        </p:nvSpPr>
        <p:spPr>
          <a:xfrm>
            <a:off x="95378" y="2952239"/>
            <a:ext cx="9036496" cy="1569660"/>
          </a:xfrm>
          <a:prstGeom prst="rect">
            <a:avLst/>
          </a:prstGeom>
          <a:noFill/>
          <a:ln>
            <a:noFill/>
          </a:ln>
          <a:effectLst>
            <a:outerShdw blurRad="50800" dist="50800" dir="5400000" algn="ctr" rotWithShape="0">
              <a:schemeClr val="tx1"/>
            </a:outerShdw>
          </a:effectLst>
        </p:spPr>
        <p:txBody>
          <a:bodyPr wrap="square" lIns="91440" tIns="45720" rIns="91440" bIns="45720">
            <a:spAutoFit/>
          </a:bodyPr>
          <a:lstStyle/>
          <a:p>
            <a:pPr algn="ctr"/>
            <a:r>
              <a:rPr lang="en-US" sz="4800" b="1" dirty="0" smtClean="0">
                <a:ln w="17780" cmpd="sng">
                  <a:solidFill>
                    <a:srgbClr val="FFFFFF"/>
                  </a:solidFill>
                  <a:prstDash val="solid"/>
                  <a:miter lim="800000"/>
                </a:ln>
                <a:solidFill>
                  <a:srgbClr val="FFFF00"/>
                </a:solidFill>
                <a:effectLst>
                  <a:outerShdw blurRad="50800" algn="tl" rotWithShape="0">
                    <a:srgbClr val="000000"/>
                  </a:outerShdw>
                </a:effectLst>
              </a:rPr>
              <a:t>Lecture (7)</a:t>
            </a:r>
          </a:p>
          <a:p>
            <a:pPr algn="ctr"/>
            <a:r>
              <a:rPr lang="ar-EG" sz="4800" b="1" dirty="0" smtClean="0">
                <a:ln w="17780" cmpd="sng">
                  <a:solidFill>
                    <a:srgbClr val="FFFFFF"/>
                  </a:solidFill>
                  <a:prstDash val="solid"/>
                  <a:miter lim="800000"/>
                </a:ln>
                <a:solidFill>
                  <a:srgbClr val="FFFF00"/>
                </a:solidFill>
                <a:effectLst>
                  <a:outerShdw blurRad="50800" algn="tl" rotWithShape="0">
                    <a:srgbClr val="000000"/>
                  </a:outerShdw>
                </a:effectLst>
              </a:rPr>
              <a:t>قانون تنظيم الاتصالات (ج3)</a:t>
            </a:r>
          </a:p>
        </p:txBody>
      </p:sp>
      <p:sp>
        <p:nvSpPr>
          <p:cNvPr id="17" name="Rectangle 16"/>
          <p:cNvSpPr/>
          <p:nvPr/>
        </p:nvSpPr>
        <p:spPr>
          <a:xfrm>
            <a:off x="481083" y="1628800"/>
            <a:ext cx="8037841" cy="1323439"/>
          </a:xfrm>
          <a:prstGeom prst="rect">
            <a:avLst/>
          </a:prstGeom>
          <a:noFill/>
        </p:spPr>
        <p:txBody>
          <a:bodyPr wrap="none" lIns="91440" tIns="45720" rIns="91440" bIns="45720">
            <a:spAutoFit/>
          </a:bodyPr>
          <a:lstStyle/>
          <a:p>
            <a:pPr algn="ctr"/>
            <a:r>
              <a:rPr lang="en-US" sz="4000" b="1"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rPr>
              <a:t>GEN-181</a:t>
            </a:r>
          </a:p>
          <a:p>
            <a:pPr algn="ctr"/>
            <a:r>
              <a:rPr lang="en-US" sz="4000" b="1" dirty="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rPr>
              <a:t>Engineering </a:t>
            </a:r>
            <a:r>
              <a:rPr lang="en-US" sz="4000" b="1"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rPr>
              <a:t>Legislations (2017/2018)</a:t>
            </a:r>
            <a:endParaRPr lang="en-US" sz="4000" b="1" dirty="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endParaRP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9512" y="228599"/>
            <a:ext cx="1368152" cy="1131344"/>
          </a:xfrm>
          <a:prstGeom prst="rect">
            <a:avLst/>
          </a:prstGeom>
        </p:spPr>
      </p:pic>
    </p:spTree>
    <p:extLst>
      <p:ext uri="{BB962C8B-B14F-4D97-AF65-F5344CB8AC3E}">
        <p14:creationId xmlns:p14="http://schemas.microsoft.com/office/powerpoint/2010/main" val="36163705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Group 4"/>
          <p:cNvGrpSpPr/>
          <p:nvPr/>
        </p:nvGrpSpPr>
        <p:grpSpPr>
          <a:xfrm>
            <a:off x="539552" y="3068960"/>
            <a:ext cx="7992888" cy="838200"/>
            <a:chOff x="582354" y="419100"/>
            <a:chExt cx="6370853" cy="838200"/>
          </a:xfrm>
          <a:scene3d>
            <a:camera prst="orthographicFront">
              <a:rot lat="0" lon="0" rev="0"/>
            </a:camera>
            <a:lightRig rig="contrasting" dir="t">
              <a:rot lat="0" lon="0" rev="1200000"/>
            </a:lightRig>
          </a:scene3d>
        </p:grpSpPr>
        <p:sp>
          <p:nvSpPr>
            <p:cNvPr id="7" name="Rectangle 6"/>
            <p:cNvSpPr/>
            <p:nvPr/>
          </p:nvSpPr>
          <p:spPr>
            <a:xfrm>
              <a:off x="582354" y="419100"/>
              <a:ext cx="6370853" cy="838200"/>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8" name="Rectangle 7"/>
            <p:cNvSpPr/>
            <p:nvPr/>
          </p:nvSpPr>
          <p:spPr>
            <a:xfrm>
              <a:off x="582354" y="419100"/>
              <a:ext cx="6370853" cy="83820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5321" tIns="114300" rIns="114300" bIns="114300" numCol="1" spcCol="1270" anchor="ctr" anchorCtr="0">
              <a:noAutofit/>
            </a:bodyPr>
            <a:lstStyle/>
            <a:p>
              <a:pPr lvl="0" algn="ctr"/>
              <a:r>
                <a:rPr lang="ar-EG" sz="4800" dirty="0" smtClean="0">
                  <a:latin typeface="Arabic Typesetting" pitchFamily="66" charset="-78"/>
                  <a:cs typeface="Arabic Typesetting" pitchFamily="66" charset="-78"/>
                </a:rPr>
                <a:t>الباب السابع : العقوبات</a:t>
              </a:r>
              <a:endParaRPr lang="ar-EG" sz="4800" dirty="0">
                <a:latin typeface="Arabic Typesetting" pitchFamily="66" charset="-78"/>
                <a:cs typeface="Arabic Typesetting" pitchFamily="66" charset="-78"/>
              </a:endParaRPr>
            </a:p>
          </p:txBody>
        </p:sp>
      </p:grpSp>
    </p:spTree>
    <p:extLst>
      <p:ext uri="{BB962C8B-B14F-4D97-AF65-F5344CB8AC3E}">
        <p14:creationId xmlns:p14="http://schemas.microsoft.com/office/powerpoint/2010/main" val="22458947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60648"/>
            <a:ext cx="8735888" cy="6336704"/>
          </a:xfrm>
        </p:spPr>
        <p:txBody>
          <a:bodyPr>
            <a:noAutofit/>
          </a:bodyPr>
          <a:lstStyle/>
          <a:p>
            <a:pPr algn="just" rtl="1"/>
            <a:r>
              <a:rPr lang="ar-EG" sz="2800" b="1" u="sng" dirty="0" smtClean="0">
                <a:solidFill>
                  <a:srgbClr val="FF0000"/>
                </a:solidFill>
                <a:latin typeface="Sakkal Majalla" pitchFamily="2" charset="-78"/>
                <a:cs typeface="Sakkal Majalla" pitchFamily="2" charset="-78"/>
              </a:rPr>
              <a:t>1- هدم </a:t>
            </a:r>
            <a:r>
              <a:rPr lang="ar-EG" sz="2800" b="1" u="sng" dirty="0" smtClean="0">
                <a:solidFill>
                  <a:srgbClr val="FF0000"/>
                </a:solidFill>
                <a:latin typeface="Sakkal Majalla" pitchFamily="2" charset="-78"/>
                <a:cs typeface="Sakkal Majalla" pitchFamily="2" charset="-78"/>
              </a:rPr>
              <a:t>او تلف منشآت </a:t>
            </a:r>
            <a:r>
              <a:rPr lang="ar-EG" sz="2800" b="1" u="sng" dirty="0" smtClean="0">
                <a:solidFill>
                  <a:srgbClr val="FF0000"/>
                </a:solidFill>
                <a:latin typeface="Sakkal Majalla" pitchFamily="2" charset="-78"/>
                <a:cs typeface="Sakkal Majalla" pitchFamily="2" charset="-78"/>
              </a:rPr>
              <a:t> مخصصه لشبكات الاتصالات تتسبب في انقطاع الاتصالات ولو مؤقتا</a:t>
            </a:r>
          </a:p>
          <a:p>
            <a:pPr algn="just" rtl="1"/>
            <a:r>
              <a:rPr lang="ar-EG" b="1" u="sng" dirty="0" smtClean="0">
                <a:solidFill>
                  <a:srgbClr val="FF0000"/>
                </a:solidFill>
                <a:latin typeface="Sakkal Majalla" pitchFamily="2" charset="-78"/>
                <a:cs typeface="Sakkal Majalla" pitchFamily="2" charset="-78"/>
              </a:rPr>
              <a:t>1- هدم عمد</a:t>
            </a:r>
            <a:r>
              <a:rPr lang="ar-EG" sz="2800" b="1" u="sng" dirty="0" smtClean="0">
                <a:solidFill>
                  <a:srgbClr val="FF0000"/>
                </a:solidFill>
                <a:latin typeface="Sakkal Majalla" pitchFamily="2" charset="-78"/>
                <a:cs typeface="Sakkal Majalla" pitchFamily="2" charset="-78"/>
              </a:rPr>
              <a:t>:</a:t>
            </a:r>
            <a:r>
              <a:rPr lang="ar-EG" sz="2800" dirty="0">
                <a:latin typeface="Sakkal Majalla" pitchFamily="2" charset="-78"/>
                <a:cs typeface="Sakkal Majalla" pitchFamily="2" charset="-78"/>
              </a:rPr>
              <a:t>	</a:t>
            </a:r>
            <a:r>
              <a:rPr lang="ar-EG" sz="2800" dirty="0">
                <a:solidFill>
                  <a:srgbClr val="0000FF"/>
                </a:solidFill>
                <a:latin typeface="Sakkal Majalla" pitchFamily="2" charset="-78"/>
                <a:cs typeface="Sakkal Majalla" pitchFamily="2" charset="-78"/>
              </a:rPr>
              <a:t>يعاقب </a:t>
            </a:r>
            <a:r>
              <a:rPr lang="ar-EG" sz="2800" dirty="0">
                <a:solidFill>
                  <a:srgbClr val="FF0000"/>
                </a:solidFill>
                <a:latin typeface="Sakkal Majalla" pitchFamily="2" charset="-78"/>
                <a:cs typeface="Sakkal Majalla" pitchFamily="2" charset="-78"/>
              </a:rPr>
              <a:t>بالسجن</a:t>
            </a:r>
            <a:r>
              <a:rPr lang="ar-EG" sz="2800" dirty="0">
                <a:solidFill>
                  <a:srgbClr val="0000FF"/>
                </a:solidFill>
                <a:latin typeface="Sakkal Majalla" pitchFamily="2" charset="-78"/>
                <a:cs typeface="Sakkal Majalla" pitchFamily="2" charset="-78"/>
              </a:rPr>
              <a:t> وبغرامة لا تقل عن </a:t>
            </a:r>
            <a:r>
              <a:rPr lang="ar-EG" sz="2800" dirty="0">
                <a:solidFill>
                  <a:srgbClr val="FF0000"/>
                </a:solidFill>
                <a:latin typeface="Sakkal Majalla" pitchFamily="2" charset="-78"/>
                <a:cs typeface="Sakkal Majalla" pitchFamily="2" charset="-78"/>
              </a:rPr>
              <a:t>خمسين ألف جنيه ولا تجاوز مائه ألف جنيه</a:t>
            </a:r>
            <a:r>
              <a:rPr lang="ar-EG" sz="2800" dirty="0">
                <a:solidFill>
                  <a:srgbClr val="0000FF"/>
                </a:solidFill>
                <a:latin typeface="Sakkal Majalla" pitchFamily="2" charset="-78"/>
                <a:cs typeface="Sakkal Majalla" pitchFamily="2" charset="-78"/>
              </a:rPr>
              <a:t> </a:t>
            </a:r>
            <a:endParaRPr lang="ar-EG" sz="2800" dirty="0" smtClean="0">
              <a:solidFill>
                <a:srgbClr val="0000FF"/>
              </a:solidFill>
              <a:latin typeface="Sakkal Majalla" pitchFamily="2" charset="-78"/>
              <a:cs typeface="Sakkal Majalla" pitchFamily="2" charset="-78"/>
            </a:endParaRPr>
          </a:p>
          <a:p>
            <a:pPr algn="just" rtl="1"/>
            <a:r>
              <a:rPr lang="ar-EG" dirty="0" smtClean="0">
                <a:solidFill>
                  <a:srgbClr val="0000FF"/>
                </a:solidFill>
                <a:latin typeface="Sakkal Majalla" pitchFamily="2" charset="-78"/>
                <a:cs typeface="Sakkal Majalla" pitchFamily="2" charset="-78"/>
              </a:rPr>
              <a:t>2- </a:t>
            </a:r>
            <a:r>
              <a:rPr lang="ar-EG" u="sng" dirty="0" smtClean="0">
                <a:solidFill>
                  <a:srgbClr val="FF0000"/>
                </a:solidFill>
                <a:latin typeface="Sakkal Majalla" pitchFamily="2" charset="-78"/>
                <a:cs typeface="Sakkal Majalla" pitchFamily="2" charset="-78"/>
              </a:rPr>
              <a:t>هدم نتيجه اهمال او خطأ غير مقصود </a:t>
            </a:r>
            <a:r>
              <a:rPr lang="ar-EG" sz="2800" dirty="0" smtClean="0">
                <a:solidFill>
                  <a:srgbClr val="0000FF"/>
                </a:solidFill>
                <a:latin typeface="Sakkal Majalla" pitchFamily="2" charset="-78"/>
                <a:cs typeface="Sakkal Majalla" pitchFamily="2" charset="-78"/>
              </a:rPr>
              <a:t>فتكون </a:t>
            </a:r>
            <a:r>
              <a:rPr lang="ar-EG" sz="2800" dirty="0">
                <a:solidFill>
                  <a:srgbClr val="0000FF"/>
                </a:solidFill>
                <a:latin typeface="Sakkal Majalla" pitchFamily="2" charset="-78"/>
                <a:cs typeface="Sakkal Majalla" pitchFamily="2" charset="-78"/>
              </a:rPr>
              <a:t>العقوبة الحبس الذى لا يجاوز ستة أشهر والغرامة التى لا تقل عن خمسمائة جنيه ولا تجاوز ألف جنيه أو إحدى هاتين العقوبتين .</a:t>
            </a:r>
          </a:p>
          <a:p>
            <a:pPr marL="114300" indent="0" algn="just" rtl="1">
              <a:buNone/>
            </a:pPr>
            <a:r>
              <a:rPr lang="ar-EG" sz="2800" dirty="0" smtClean="0">
                <a:solidFill>
                  <a:srgbClr val="0000FF"/>
                </a:solidFill>
                <a:latin typeface="Sakkal Majalla" pitchFamily="2" charset="-78"/>
                <a:cs typeface="Sakkal Majalla" pitchFamily="2" charset="-78"/>
              </a:rPr>
              <a:t>وفى </a:t>
            </a:r>
            <a:r>
              <a:rPr lang="ar-EG" sz="2800" dirty="0">
                <a:solidFill>
                  <a:srgbClr val="0000FF"/>
                </a:solidFill>
                <a:latin typeface="Sakkal Majalla" pitchFamily="2" charset="-78"/>
                <a:cs typeface="Sakkal Majalla" pitchFamily="2" charset="-78"/>
              </a:rPr>
              <a:t>جميع الأحوال تقضى المحكمة من تلقاء نفسها بإلزام من قام بالفعل </a:t>
            </a:r>
            <a:r>
              <a:rPr lang="ar-EG" sz="2800" dirty="0">
                <a:solidFill>
                  <a:srgbClr val="FF0000"/>
                </a:solidFill>
                <a:latin typeface="Sakkal Majalla" pitchFamily="2" charset="-78"/>
                <a:cs typeface="Sakkal Majalla" pitchFamily="2" charset="-78"/>
              </a:rPr>
              <a:t>بأداء قيمة </a:t>
            </a:r>
            <a:r>
              <a:rPr lang="ar-EG" sz="2800" dirty="0" smtClean="0">
                <a:solidFill>
                  <a:srgbClr val="FF0000"/>
                </a:solidFill>
                <a:latin typeface="Sakkal Majalla" pitchFamily="2" charset="-78"/>
                <a:cs typeface="Sakkal Majalla" pitchFamily="2" charset="-78"/>
              </a:rPr>
              <a:t>الأشياء </a:t>
            </a:r>
            <a:r>
              <a:rPr lang="ar-EG" sz="2800" dirty="0">
                <a:solidFill>
                  <a:srgbClr val="FF0000"/>
                </a:solidFill>
                <a:latin typeface="Sakkal Majalla" pitchFamily="2" charset="-78"/>
                <a:cs typeface="Sakkal Majalla" pitchFamily="2" charset="-78"/>
              </a:rPr>
              <a:t>التى هدمت </a:t>
            </a:r>
            <a:r>
              <a:rPr lang="ar-EG" sz="2800" dirty="0">
                <a:solidFill>
                  <a:srgbClr val="0000FF"/>
                </a:solidFill>
                <a:latin typeface="Sakkal Majalla" pitchFamily="2" charset="-78"/>
                <a:cs typeface="Sakkal Majalla" pitchFamily="2" charset="-78"/>
              </a:rPr>
              <a:t>أو أتلفت أو بنفقات إعادة الشئ إلى أصله مع عدم الإخلال بالحق فى التعويض المناسب .</a:t>
            </a:r>
          </a:p>
          <a:p>
            <a:pPr algn="just" rtl="1"/>
            <a:endParaRPr lang="ar-EG" sz="2800" dirty="0">
              <a:latin typeface="Sakkal Majalla" pitchFamily="2" charset="-78"/>
              <a:cs typeface="Sakkal Majalla" pitchFamily="2" charset="-78"/>
            </a:endParaRPr>
          </a:p>
        </p:txBody>
      </p:sp>
    </p:spTree>
    <p:extLst>
      <p:ext uri="{BB962C8B-B14F-4D97-AF65-F5344CB8AC3E}">
        <p14:creationId xmlns:p14="http://schemas.microsoft.com/office/powerpoint/2010/main" val="476597753"/>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60648"/>
            <a:ext cx="8663880" cy="6140152"/>
          </a:xfrm>
        </p:spPr>
        <p:txBody>
          <a:bodyPr>
            <a:noAutofit/>
          </a:bodyPr>
          <a:lstStyle/>
          <a:p>
            <a:pPr algn="just" rtl="1"/>
            <a:r>
              <a:rPr lang="ar-EG" sz="2800" b="1" u="sng" dirty="0" smtClean="0">
                <a:solidFill>
                  <a:srgbClr val="FF0000"/>
                </a:solidFill>
                <a:latin typeface="Sakkal Majalla" pitchFamily="2" charset="-78"/>
                <a:cs typeface="Sakkal Majalla" pitchFamily="2" charset="-78"/>
              </a:rPr>
              <a:t>2- العمل </a:t>
            </a:r>
            <a:r>
              <a:rPr lang="ar-EG" sz="2800" b="1" u="sng" dirty="0" smtClean="0">
                <a:solidFill>
                  <a:srgbClr val="FF0000"/>
                </a:solidFill>
                <a:latin typeface="Sakkal Majalla" pitchFamily="2" charset="-78"/>
                <a:cs typeface="Sakkal Majalla" pitchFamily="2" charset="-78"/>
              </a:rPr>
              <a:t>دون ترخيص:</a:t>
            </a:r>
            <a:r>
              <a:rPr lang="ar-EG" b="1" dirty="0" smtClean="0">
                <a:latin typeface="Sakkal Majalla" pitchFamily="2" charset="-78"/>
                <a:cs typeface="Sakkal Majalla" pitchFamily="2" charset="-78"/>
              </a:rPr>
              <a:t> </a:t>
            </a:r>
            <a:r>
              <a:rPr lang="ar-EG" sz="2800" dirty="0" smtClean="0">
                <a:solidFill>
                  <a:srgbClr val="0000FF"/>
                </a:solidFill>
                <a:latin typeface="Sakkal Majalla" pitchFamily="2" charset="-78"/>
                <a:cs typeface="Sakkal Majalla" pitchFamily="2" charset="-78"/>
              </a:rPr>
              <a:t>يعاقب </a:t>
            </a:r>
            <a:r>
              <a:rPr lang="ar-EG" sz="2800" dirty="0">
                <a:solidFill>
                  <a:srgbClr val="0000FF"/>
                </a:solidFill>
                <a:latin typeface="Sakkal Majalla" pitchFamily="2" charset="-78"/>
                <a:cs typeface="Sakkal Majalla" pitchFamily="2" charset="-78"/>
              </a:rPr>
              <a:t>بالحبس مدة لا تقل عن ستة أشهر ولا تجاوز خمس سنوات وبغرامة لا تقل عن خمسين ألف جنيه ولا تجاوز خمسمائة ألف جنيه أو بإحدى هاتين العقوبتين كل من قام </a:t>
            </a:r>
            <a:r>
              <a:rPr lang="ar-EG" sz="2800" dirty="0">
                <a:solidFill>
                  <a:srgbClr val="FF0000"/>
                </a:solidFill>
                <a:latin typeface="Sakkal Majalla" pitchFamily="2" charset="-78"/>
                <a:cs typeface="Sakkal Majalla" pitchFamily="2" charset="-78"/>
              </a:rPr>
              <a:t>دون الحصول على ترخيص </a:t>
            </a:r>
            <a:r>
              <a:rPr lang="ar-EG" sz="2800" dirty="0">
                <a:solidFill>
                  <a:srgbClr val="0000FF"/>
                </a:solidFill>
                <a:latin typeface="Sakkal Majalla" pitchFamily="2" charset="-78"/>
                <a:cs typeface="Sakkal Majalla" pitchFamily="2" charset="-78"/>
              </a:rPr>
              <a:t>من الجهاز وفقاً لأحكام هذا القانون بأحد الأفعال الآتية :</a:t>
            </a:r>
          </a:p>
          <a:p>
            <a:pPr marL="114300" indent="0" algn="just" rtl="1">
              <a:buNone/>
            </a:pPr>
            <a:r>
              <a:rPr lang="ar-EG" sz="2800" dirty="0">
                <a:solidFill>
                  <a:srgbClr val="0000FF"/>
                </a:solidFill>
                <a:latin typeface="Sakkal Majalla" pitchFamily="2" charset="-78"/>
                <a:cs typeface="Sakkal Majalla" pitchFamily="2" charset="-78"/>
              </a:rPr>
              <a:t>1-	</a:t>
            </a:r>
            <a:r>
              <a:rPr lang="ar-EG" sz="2800" dirty="0">
                <a:solidFill>
                  <a:srgbClr val="FF0000"/>
                </a:solidFill>
                <a:latin typeface="Sakkal Majalla" pitchFamily="2" charset="-78"/>
                <a:cs typeface="Sakkal Majalla" pitchFamily="2" charset="-78"/>
              </a:rPr>
              <a:t>إنشاء أو تشغيل شبكات الاتصالات .</a:t>
            </a:r>
          </a:p>
          <a:p>
            <a:pPr marL="114300" indent="0" algn="just" rtl="1">
              <a:buNone/>
            </a:pPr>
            <a:r>
              <a:rPr lang="ar-EG" sz="2800" dirty="0">
                <a:solidFill>
                  <a:srgbClr val="FF0000"/>
                </a:solidFill>
                <a:latin typeface="Sakkal Majalla" pitchFamily="2" charset="-78"/>
                <a:cs typeface="Sakkal Majalla" pitchFamily="2" charset="-78"/>
              </a:rPr>
              <a:t>2-	إنشاء بنية أساسية لشبكات الاتصالات .</a:t>
            </a:r>
          </a:p>
          <a:p>
            <a:pPr marL="114300" indent="0" algn="just" rtl="1">
              <a:buNone/>
            </a:pPr>
            <a:r>
              <a:rPr lang="ar-EG" sz="2800" dirty="0">
                <a:solidFill>
                  <a:srgbClr val="FF0000"/>
                </a:solidFill>
                <a:latin typeface="Sakkal Majalla" pitchFamily="2" charset="-78"/>
                <a:cs typeface="Sakkal Majalla" pitchFamily="2" charset="-78"/>
              </a:rPr>
              <a:t>3-	تقديم خدمات الاتصالات .</a:t>
            </a:r>
          </a:p>
          <a:p>
            <a:pPr marL="114300" indent="0" algn="just" rtl="1">
              <a:buNone/>
            </a:pPr>
            <a:r>
              <a:rPr lang="ar-EG" sz="2800" dirty="0">
                <a:solidFill>
                  <a:srgbClr val="FF0000"/>
                </a:solidFill>
                <a:latin typeface="Sakkal Majalla" pitchFamily="2" charset="-78"/>
                <a:cs typeface="Sakkal Majalla" pitchFamily="2" charset="-78"/>
              </a:rPr>
              <a:t>4-	تمرير المكالمات التليفونية الدولية بأية طريقة كانت </a:t>
            </a:r>
            <a:r>
              <a:rPr lang="ar-EG" sz="2800" dirty="0">
                <a:solidFill>
                  <a:srgbClr val="0000FF"/>
                </a:solidFill>
                <a:latin typeface="Sakkal Majalla" pitchFamily="2" charset="-78"/>
                <a:cs typeface="Sakkal Majalla" pitchFamily="2" charset="-78"/>
              </a:rPr>
              <a:t>.</a:t>
            </a:r>
          </a:p>
          <a:p>
            <a:pPr marL="114300" indent="0" algn="just" rtl="1">
              <a:buNone/>
            </a:pPr>
            <a:r>
              <a:rPr lang="ar-EG" sz="2800" dirty="0">
                <a:solidFill>
                  <a:srgbClr val="0000FF"/>
                </a:solidFill>
                <a:latin typeface="Sakkal Majalla" pitchFamily="2" charset="-78"/>
                <a:cs typeface="Sakkal Majalla" pitchFamily="2" charset="-78"/>
              </a:rPr>
              <a:t>ويحكم</a:t>
            </a:r>
            <a:r>
              <a:rPr lang="ar-EG" sz="2800" dirty="0">
                <a:latin typeface="Sakkal Majalla" pitchFamily="2" charset="-78"/>
                <a:cs typeface="Sakkal Majalla" pitchFamily="2" charset="-78"/>
              </a:rPr>
              <a:t> </a:t>
            </a:r>
            <a:r>
              <a:rPr lang="ar-EG" sz="2800" dirty="0">
                <a:solidFill>
                  <a:srgbClr val="FF0000"/>
                </a:solidFill>
                <a:latin typeface="Sakkal Majalla" pitchFamily="2" charset="-78"/>
                <a:cs typeface="Sakkal Majalla" pitchFamily="2" charset="-78"/>
              </a:rPr>
              <a:t>بمصادرة كافة المعدات </a:t>
            </a:r>
            <a:r>
              <a:rPr lang="ar-EG" sz="2800" dirty="0">
                <a:solidFill>
                  <a:srgbClr val="0000FF"/>
                </a:solidFill>
                <a:latin typeface="Sakkal Majalla" pitchFamily="2" charset="-78"/>
                <a:cs typeface="Sakkal Majalla" pitchFamily="2" charset="-78"/>
              </a:rPr>
              <a:t>والأجهزة والتوصيلات التى استعملت فى ارتكاب هذه الجريمة ، وتقضى المحكمة من تلقاء نفسها بإلزام المحكوم عليه بالتعويض </a:t>
            </a:r>
            <a:r>
              <a:rPr lang="ar-EG" sz="2800" dirty="0" smtClean="0">
                <a:solidFill>
                  <a:srgbClr val="0000FF"/>
                </a:solidFill>
                <a:latin typeface="Sakkal Majalla" pitchFamily="2" charset="-78"/>
                <a:cs typeface="Sakkal Majalla" pitchFamily="2" charset="-78"/>
              </a:rPr>
              <a:t>المناسب.</a:t>
            </a:r>
            <a:endParaRPr lang="ar-EG" sz="2800"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855108616"/>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8640"/>
            <a:ext cx="8735888" cy="6212160"/>
          </a:xfrm>
        </p:spPr>
        <p:txBody>
          <a:bodyPr>
            <a:noAutofit/>
          </a:bodyPr>
          <a:lstStyle/>
          <a:p>
            <a:pPr algn="just" rtl="1"/>
            <a:r>
              <a:rPr lang="ar-EG" sz="2800" b="1" u="sng" dirty="0" smtClean="0">
                <a:solidFill>
                  <a:srgbClr val="FF0000"/>
                </a:solidFill>
                <a:latin typeface="Sakkal Majalla" pitchFamily="2" charset="-78"/>
                <a:cs typeface="Sakkal Majalla" pitchFamily="2" charset="-78"/>
              </a:rPr>
              <a:t>3- افشاء </a:t>
            </a:r>
            <a:r>
              <a:rPr lang="ar-EG" sz="2800" b="1" u="sng" dirty="0" smtClean="0">
                <a:solidFill>
                  <a:srgbClr val="FF0000"/>
                </a:solidFill>
                <a:latin typeface="Sakkal Majalla" pitchFamily="2" charset="-78"/>
                <a:cs typeface="Sakkal Majalla" pitchFamily="2" charset="-78"/>
              </a:rPr>
              <a:t>معلومات1:</a:t>
            </a:r>
            <a:r>
              <a:rPr lang="ar-EG" sz="2800" dirty="0">
                <a:latin typeface="Sakkal Majalla" pitchFamily="2" charset="-78"/>
                <a:cs typeface="Sakkal Majalla" pitchFamily="2" charset="-78"/>
              </a:rPr>
              <a:t>	</a:t>
            </a:r>
            <a:r>
              <a:rPr lang="ar-EG" sz="2800" dirty="0">
                <a:solidFill>
                  <a:srgbClr val="0000FF"/>
                </a:solidFill>
                <a:latin typeface="Sakkal Majalla" pitchFamily="2" charset="-78"/>
                <a:cs typeface="Sakkal Majalla" pitchFamily="2" charset="-78"/>
              </a:rPr>
              <a:t>يعاقب بالحبس مدة لا تقل عن ثلاثة أشهر وبغرامة لا تقل عن خمسة آلاف جنيه ولا تجاوز خمسين ألف جنيه أو بإحدى هاتين العقوبتين ، كل </a:t>
            </a:r>
            <a:r>
              <a:rPr lang="ar-EG" sz="2800" dirty="0">
                <a:solidFill>
                  <a:srgbClr val="FF0000"/>
                </a:solidFill>
                <a:latin typeface="Sakkal Majalla" pitchFamily="2" charset="-78"/>
                <a:cs typeface="Sakkal Majalla" pitchFamily="2" charset="-78"/>
              </a:rPr>
              <a:t>من قام أثناء تأدية وظيفته فى مجال الاتصالات أو بسببها </a:t>
            </a:r>
            <a:r>
              <a:rPr lang="ar-EG" sz="2800" dirty="0" smtClean="0">
                <a:solidFill>
                  <a:srgbClr val="FF0000"/>
                </a:solidFill>
                <a:latin typeface="Sakkal Majalla" pitchFamily="2" charset="-78"/>
                <a:cs typeface="Sakkal Majalla" pitchFamily="2" charset="-78"/>
              </a:rPr>
              <a:t>ب</a:t>
            </a:r>
            <a:r>
              <a:rPr lang="ar-EG" sz="2800" dirty="0" smtClean="0">
                <a:solidFill>
                  <a:srgbClr val="0000FF"/>
                </a:solidFill>
                <a:latin typeface="Sakkal Majalla" pitchFamily="2" charset="-78"/>
                <a:cs typeface="Sakkal Majalla" pitchFamily="2" charset="-78"/>
              </a:rPr>
              <a:t>إفشاء </a:t>
            </a:r>
            <a:r>
              <a:rPr lang="ar-EG" sz="2800" dirty="0">
                <a:solidFill>
                  <a:srgbClr val="0000FF"/>
                </a:solidFill>
                <a:latin typeface="Sakkal Majalla" pitchFamily="2" charset="-78"/>
                <a:cs typeface="Sakkal Majalla" pitchFamily="2" charset="-78"/>
              </a:rPr>
              <a:t>أية معلومات خاصة بمستخدمى شبكات الاتصال أو عما يجرونه أو ما يتلقونه من اتصالات وذلك دون وجه </a:t>
            </a:r>
            <a:r>
              <a:rPr lang="ar-EG" sz="2800" dirty="0" smtClean="0">
                <a:solidFill>
                  <a:srgbClr val="0000FF"/>
                </a:solidFill>
                <a:latin typeface="Sakkal Majalla" pitchFamily="2" charset="-78"/>
                <a:cs typeface="Sakkal Majalla" pitchFamily="2" charset="-78"/>
              </a:rPr>
              <a:t>حق او سند قانوني .</a:t>
            </a:r>
          </a:p>
          <a:p>
            <a:pPr algn="just"/>
            <a:r>
              <a:rPr lang="ar-EG" b="1" u="sng" dirty="0" smtClean="0">
                <a:solidFill>
                  <a:srgbClr val="FF0000"/>
                </a:solidFill>
                <a:latin typeface="Sakkal Majalla" pitchFamily="2" charset="-78"/>
                <a:cs typeface="Sakkal Majalla" pitchFamily="2" charset="-78"/>
              </a:rPr>
              <a:t>4- افشاء </a:t>
            </a:r>
            <a:r>
              <a:rPr lang="ar-EG" b="1" u="sng" dirty="0">
                <a:solidFill>
                  <a:srgbClr val="FF0000"/>
                </a:solidFill>
                <a:latin typeface="Sakkal Majalla" pitchFamily="2" charset="-78"/>
                <a:cs typeface="Sakkal Majalla" pitchFamily="2" charset="-78"/>
              </a:rPr>
              <a:t>معلومات 2:</a:t>
            </a:r>
            <a:r>
              <a:rPr lang="ar-EG" dirty="0">
                <a:solidFill>
                  <a:srgbClr val="0000FF"/>
                </a:solidFill>
                <a:latin typeface="Sakkal Majalla" pitchFamily="2" charset="-78"/>
                <a:cs typeface="Sakkal Majalla" pitchFamily="2" charset="-78"/>
              </a:rPr>
              <a:t>	يعاقب بالحبس وبغرامة لا تقل عن عشرين ألف جنيه ولا تجاوز مائه ألف جنيه أو بإحدى هاتين العقوبتين ، كل من قام </a:t>
            </a:r>
            <a:r>
              <a:rPr lang="ar-EG" dirty="0">
                <a:solidFill>
                  <a:srgbClr val="FF0000"/>
                </a:solidFill>
                <a:latin typeface="Sakkal Majalla" pitchFamily="2" charset="-78"/>
                <a:cs typeface="Sakkal Majalla" pitchFamily="2" charset="-78"/>
              </a:rPr>
              <a:t>بإفشاء أو نشر أو إذاعة أية معلومات حصل عليها بحكم وظيفته</a:t>
            </a:r>
            <a:r>
              <a:rPr lang="ar-EG" dirty="0">
                <a:latin typeface="Sakkal Majalla" pitchFamily="2" charset="-78"/>
                <a:cs typeface="Sakkal Majalla" pitchFamily="2" charset="-78"/>
              </a:rPr>
              <a:t> </a:t>
            </a:r>
            <a:r>
              <a:rPr lang="ar-EG" dirty="0">
                <a:solidFill>
                  <a:srgbClr val="0000FF"/>
                </a:solidFill>
                <a:latin typeface="Sakkal Majalla" pitchFamily="2" charset="-78"/>
                <a:cs typeface="Sakkal Majalla" pitchFamily="2" charset="-78"/>
              </a:rPr>
              <a:t>أو بسببها عن منشأة عاملة فى مجال الاتصالات متى كان من شأن ذلك أن يؤدى إلى قيام منافسة غير مشروعة بين المنشآت العاملة فى هذا المجال .</a:t>
            </a:r>
          </a:p>
          <a:p>
            <a:pPr algn="just"/>
            <a:r>
              <a:rPr lang="ar-EG" b="1" u="sng" dirty="0" smtClean="0">
                <a:solidFill>
                  <a:srgbClr val="FF0000"/>
                </a:solidFill>
                <a:latin typeface="Sakkal Majalla" pitchFamily="2" charset="-78"/>
                <a:cs typeface="Sakkal Majalla" pitchFamily="2" charset="-78"/>
              </a:rPr>
              <a:t>5- التنازل </a:t>
            </a:r>
            <a:r>
              <a:rPr lang="ar-EG" b="1" u="sng" dirty="0" smtClean="0">
                <a:solidFill>
                  <a:srgbClr val="FF0000"/>
                </a:solidFill>
                <a:latin typeface="Sakkal Majalla" pitchFamily="2" charset="-78"/>
                <a:cs typeface="Sakkal Majalla" pitchFamily="2" charset="-78"/>
              </a:rPr>
              <a:t>عن ترخيص:</a:t>
            </a:r>
            <a:r>
              <a:rPr lang="ar-EG" dirty="0">
                <a:latin typeface="Sakkal Majalla" pitchFamily="2" charset="-78"/>
                <a:cs typeface="Sakkal Majalla" pitchFamily="2" charset="-78"/>
              </a:rPr>
              <a:t>	</a:t>
            </a:r>
            <a:r>
              <a:rPr lang="ar-EG" dirty="0">
                <a:solidFill>
                  <a:srgbClr val="0000FF"/>
                </a:solidFill>
                <a:latin typeface="Sakkal Majalla" pitchFamily="2" charset="-78"/>
                <a:cs typeface="Sakkal Majalla" pitchFamily="2" charset="-78"/>
              </a:rPr>
              <a:t>يعاقب بالحبس مدة لا تقل عن ثلاثة أشهر وبغرامة لا تقل عن عشرين ألف جنيه ولا تجاوز مائه ألف جنيه أو بإحدى هاتين العقوبتين كل من قام دون الحصول على موافقة من بالتنازل للغير عن الترخيص الصادر له </a:t>
            </a:r>
            <a:r>
              <a:rPr lang="ar-EG" dirty="0">
                <a:solidFill>
                  <a:srgbClr val="FF0000"/>
                </a:solidFill>
                <a:latin typeface="Sakkal Majalla" pitchFamily="2" charset="-78"/>
                <a:cs typeface="Sakkal Majalla" pitchFamily="2" charset="-78"/>
              </a:rPr>
              <a:t>باستخدام تردد أو حيز ترددات </a:t>
            </a:r>
            <a:r>
              <a:rPr lang="ar-EG" dirty="0">
                <a:latin typeface="Sakkal Majalla" pitchFamily="2" charset="-78"/>
                <a:cs typeface="Sakkal Majalla" pitchFamily="2" charset="-78"/>
              </a:rPr>
              <a:t>، </a:t>
            </a:r>
            <a:r>
              <a:rPr lang="ar-EG" dirty="0">
                <a:solidFill>
                  <a:srgbClr val="0000FF"/>
                </a:solidFill>
                <a:latin typeface="Sakkal Majalla" pitchFamily="2" charset="-78"/>
                <a:cs typeface="Sakkal Majalla" pitchFamily="2" charset="-78"/>
              </a:rPr>
              <a:t>وذلك فضلاً عن الحكم </a:t>
            </a:r>
            <a:r>
              <a:rPr lang="ar-EG" dirty="0">
                <a:solidFill>
                  <a:srgbClr val="FF0000"/>
                </a:solidFill>
                <a:latin typeface="Sakkal Majalla" pitchFamily="2" charset="-78"/>
                <a:cs typeface="Sakkal Majalla" pitchFamily="2" charset="-78"/>
              </a:rPr>
              <a:t>بإلغاء الترخيص </a:t>
            </a:r>
            <a:r>
              <a:rPr lang="ar-EG" dirty="0" smtClean="0">
                <a:solidFill>
                  <a:srgbClr val="0000FF"/>
                </a:solidFill>
                <a:latin typeface="Sakkal Majalla" pitchFamily="2" charset="-78"/>
                <a:cs typeface="Sakkal Majalla" pitchFamily="2" charset="-78"/>
              </a:rPr>
              <a:t>.</a:t>
            </a:r>
          </a:p>
          <a:p>
            <a:pPr algn="just"/>
            <a:endParaRPr lang="ar-EG" dirty="0">
              <a:solidFill>
                <a:srgbClr val="0000FF"/>
              </a:solidFill>
              <a:latin typeface="Sakkal Majalla" pitchFamily="2" charset="-78"/>
              <a:cs typeface="Sakkal Majalla" pitchFamily="2" charset="-78"/>
            </a:endParaRPr>
          </a:p>
          <a:p>
            <a:pPr algn="just" rtl="1"/>
            <a:endParaRPr lang="ar-EG" sz="2800" dirty="0">
              <a:solidFill>
                <a:srgbClr val="0000FF"/>
              </a:solidFill>
              <a:latin typeface="Sakkal Majalla" pitchFamily="2" charset="-78"/>
              <a:cs typeface="Sakkal Majalla" pitchFamily="2" charset="-78"/>
            </a:endParaRPr>
          </a:p>
          <a:p>
            <a:pPr algn="just" rtl="1"/>
            <a:endParaRPr lang="ar-EG" sz="2800" dirty="0">
              <a:latin typeface="Sakkal Majalla" pitchFamily="2" charset="-78"/>
              <a:cs typeface="Sakkal Majalla" pitchFamily="2" charset="-78"/>
            </a:endParaRPr>
          </a:p>
        </p:txBody>
      </p:sp>
    </p:spTree>
    <p:extLst>
      <p:ext uri="{BB962C8B-B14F-4D97-AF65-F5344CB8AC3E}">
        <p14:creationId xmlns:p14="http://schemas.microsoft.com/office/powerpoint/2010/main" val="4239688819"/>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6632"/>
            <a:ext cx="8663880" cy="6055568"/>
          </a:xfrm>
        </p:spPr>
        <p:txBody>
          <a:bodyPr>
            <a:noAutofit/>
          </a:bodyPr>
          <a:lstStyle/>
          <a:p>
            <a:pPr algn="just" rtl="1"/>
            <a:r>
              <a:rPr lang="ar-EG" sz="2800" b="1" u="sng" dirty="0" smtClean="0">
                <a:solidFill>
                  <a:srgbClr val="FF0000"/>
                </a:solidFill>
                <a:latin typeface="Sakkal Majalla" pitchFamily="2" charset="-78"/>
                <a:cs typeface="Sakkal Majalla" pitchFamily="2" charset="-78"/>
              </a:rPr>
              <a:t>6- حيازه </a:t>
            </a:r>
            <a:r>
              <a:rPr lang="ar-EG" sz="2800" b="1" u="sng" dirty="0" smtClean="0">
                <a:solidFill>
                  <a:srgbClr val="FF0000"/>
                </a:solidFill>
                <a:latin typeface="Sakkal Majalla" pitchFamily="2" charset="-78"/>
                <a:cs typeface="Sakkal Majalla" pitchFamily="2" charset="-78"/>
              </a:rPr>
              <a:t>او استيراد اجهزه :</a:t>
            </a:r>
            <a:r>
              <a:rPr lang="ar-EG" sz="2800" dirty="0">
                <a:latin typeface="Sakkal Majalla" pitchFamily="2" charset="-78"/>
                <a:cs typeface="Sakkal Majalla" pitchFamily="2" charset="-78"/>
              </a:rPr>
              <a:t>	</a:t>
            </a:r>
            <a:r>
              <a:rPr lang="ar-EG" sz="2800" dirty="0">
                <a:solidFill>
                  <a:srgbClr val="0000FF"/>
                </a:solidFill>
                <a:latin typeface="Sakkal Majalla" pitchFamily="2" charset="-78"/>
                <a:cs typeface="Sakkal Majalla" pitchFamily="2" charset="-78"/>
              </a:rPr>
              <a:t>مع مراعاة حكم الفقرة الأخيرة من المادة (48) من هذا القانون ، يعاقب بالحبس مدة لا تقل عن سنة وبغرامة لا تقل عن عشرين ألف جنيه ولا تجاوز خمسين ألف جنيه أو بإحدى  هاتين العقوبتين كل </a:t>
            </a:r>
            <a:r>
              <a:rPr lang="ar-EG" sz="2800" dirty="0">
                <a:solidFill>
                  <a:srgbClr val="FF0000"/>
                </a:solidFill>
                <a:latin typeface="Sakkal Majalla" pitchFamily="2" charset="-78"/>
                <a:cs typeface="Sakkal Majalla" pitchFamily="2" charset="-78"/>
              </a:rPr>
              <a:t>من قام دون الحصول على تصريح بذلك من الجهات المختصة بأحد الأفعال</a:t>
            </a:r>
            <a:r>
              <a:rPr lang="ar-EG" sz="2800" dirty="0">
                <a:latin typeface="Sakkal Majalla" pitchFamily="2" charset="-78"/>
                <a:cs typeface="Sakkal Majalla" pitchFamily="2" charset="-78"/>
              </a:rPr>
              <a:t> </a:t>
            </a:r>
            <a:r>
              <a:rPr lang="ar-EG" sz="2800" dirty="0">
                <a:solidFill>
                  <a:srgbClr val="0000FF"/>
                </a:solidFill>
                <a:latin typeface="Sakkal Majalla" pitchFamily="2" charset="-78"/>
                <a:cs typeface="Sakkal Majalla" pitchFamily="2" charset="-78"/>
              </a:rPr>
              <a:t>الآتية :</a:t>
            </a:r>
          </a:p>
          <a:p>
            <a:pPr marL="114300" indent="0" algn="just" rtl="1">
              <a:buNone/>
            </a:pPr>
            <a:r>
              <a:rPr lang="ar-EG" sz="2800" dirty="0">
                <a:solidFill>
                  <a:srgbClr val="0000FF"/>
                </a:solidFill>
                <a:latin typeface="Sakkal Majalla" pitchFamily="2" charset="-78"/>
                <a:cs typeface="Sakkal Majalla" pitchFamily="2" charset="-78"/>
              </a:rPr>
              <a:t>1-	</a:t>
            </a:r>
            <a:r>
              <a:rPr lang="ar-EG" sz="2800" dirty="0">
                <a:solidFill>
                  <a:srgbClr val="FF0000"/>
                </a:solidFill>
                <a:latin typeface="Sakkal Majalla" pitchFamily="2" charset="-78"/>
                <a:cs typeface="Sakkal Majalla" pitchFamily="2" charset="-78"/>
              </a:rPr>
              <a:t>استيراد أو تصنيع جهاز من أجهزة الاتصالات بغرض تسويقها فى الداخل .</a:t>
            </a:r>
          </a:p>
          <a:p>
            <a:pPr marL="114300" indent="0" algn="just" rtl="1">
              <a:buNone/>
            </a:pPr>
            <a:r>
              <a:rPr lang="ar-EG" sz="2800" dirty="0">
                <a:solidFill>
                  <a:srgbClr val="FF0000"/>
                </a:solidFill>
                <a:latin typeface="Sakkal Majalla" pitchFamily="2" charset="-78"/>
                <a:cs typeface="Sakkal Majalla" pitchFamily="2" charset="-78"/>
              </a:rPr>
              <a:t>2-	حيازة أو تركيب أو تشغيل أية أجهزة </a:t>
            </a:r>
            <a:r>
              <a:rPr lang="ar-EG" sz="2800">
                <a:solidFill>
                  <a:srgbClr val="FF0000"/>
                </a:solidFill>
                <a:latin typeface="Sakkal Majalla" pitchFamily="2" charset="-78"/>
                <a:cs typeface="Sakkal Majalla" pitchFamily="2" charset="-78"/>
              </a:rPr>
              <a:t>اتصالات </a:t>
            </a:r>
            <a:r>
              <a:rPr lang="ar-EG" sz="2800" smtClean="0">
                <a:solidFill>
                  <a:srgbClr val="FF0000"/>
                </a:solidFill>
                <a:latin typeface="Sakkal Majalla" pitchFamily="2" charset="-78"/>
                <a:cs typeface="Sakkal Majalla" pitchFamily="2" charset="-78"/>
              </a:rPr>
              <a:t>لاسلكيه تتطلب ترخيص عام وموافقه الامن القومي</a:t>
            </a:r>
            <a:r>
              <a:rPr lang="ar-EG" sz="2800" smtClean="0">
                <a:solidFill>
                  <a:srgbClr val="0000FF"/>
                </a:solidFill>
                <a:latin typeface="Sakkal Majalla" pitchFamily="2" charset="-78"/>
                <a:cs typeface="Sakkal Majalla" pitchFamily="2" charset="-78"/>
              </a:rPr>
              <a:t>.</a:t>
            </a:r>
            <a:endParaRPr lang="ar-EG" sz="2800" dirty="0">
              <a:solidFill>
                <a:srgbClr val="0000FF"/>
              </a:solidFill>
              <a:latin typeface="Sakkal Majalla" pitchFamily="2" charset="-78"/>
              <a:cs typeface="Sakkal Majalla" pitchFamily="2" charset="-78"/>
            </a:endParaRPr>
          </a:p>
          <a:p>
            <a:pPr marL="114300" indent="0" algn="just" rtl="1">
              <a:buNone/>
            </a:pPr>
            <a:r>
              <a:rPr lang="ar-EG" sz="2800" dirty="0" smtClean="0">
                <a:solidFill>
                  <a:srgbClr val="0000FF"/>
                </a:solidFill>
                <a:latin typeface="Sakkal Majalla" pitchFamily="2" charset="-78"/>
                <a:cs typeface="Sakkal Majalla" pitchFamily="2" charset="-78"/>
              </a:rPr>
              <a:t>وتكون </a:t>
            </a:r>
            <a:r>
              <a:rPr lang="ar-EG" sz="2800" dirty="0">
                <a:solidFill>
                  <a:srgbClr val="0000FF"/>
                </a:solidFill>
                <a:latin typeface="Sakkal Majalla" pitchFamily="2" charset="-78"/>
                <a:cs typeface="Sakkal Majalla" pitchFamily="2" charset="-78"/>
              </a:rPr>
              <a:t>العقوبة السجن إذا كان الاستيراد أو التصنيع أو الحيازة بغير تصريح بغرض المساس بالأمن القومى .</a:t>
            </a:r>
          </a:p>
          <a:p>
            <a:pPr marL="114300" indent="0" algn="just" rtl="1">
              <a:buNone/>
            </a:pPr>
            <a:r>
              <a:rPr lang="ar-EG" sz="2800" dirty="0">
                <a:solidFill>
                  <a:srgbClr val="0000FF"/>
                </a:solidFill>
                <a:latin typeface="Sakkal Majalla" pitchFamily="2" charset="-78"/>
                <a:cs typeface="Sakkal Majalla" pitchFamily="2" charset="-78"/>
              </a:rPr>
              <a:t>وتحكم المحكمة فى جميع الأحوال بمصادرة المعدات والأجهزة محل الجريمة ومكوناتها </a:t>
            </a:r>
            <a:r>
              <a:rPr lang="ar-EG" sz="2800" dirty="0" smtClean="0">
                <a:latin typeface="Sakkal Majalla" pitchFamily="2" charset="-78"/>
                <a:cs typeface="Sakkal Majalla" pitchFamily="2" charset="-78"/>
              </a:rPr>
              <a:t>.</a:t>
            </a:r>
            <a:endParaRPr lang="ar-EG" sz="2800" dirty="0">
              <a:latin typeface="Sakkal Majalla" pitchFamily="2" charset="-78"/>
              <a:cs typeface="Sakkal Majalla" pitchFamily="2" charset="-78"/>
            </a:endParaRPr>
          </a:p>
        </p:txBody>
      </p:sp>
    </p:spTree>
    <p:extLst>
      <p:ext uri="{BB962C8B-B14F-4D97-AF65-F5344CB8AC3E}">
        <p14:creationId xmlns:p14="http://schemas.microsoft.com/office/powerpoint/2010/main" val="3143113533"/>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8640"/>
            <a:ext cx="8807896" cy="6212160"/>
          </a:xfrm>
        </p:spPr>
        <p:txBody>
          <a:bodyPr>
            <a:noAutofit/>
          </a:bodyPr>
          <a:lstStyle/>
          <a:p>
            <a:pPr algn="just" rtl="1"/>
            <a:r>
              <a:rPr lang="ar-EG" sz="2800" b="1" u="sng" dirty="0" smtClean="0">
                <a:solidFill>
                  <a:srgbClr val="FF0000"/>
                </a:solidFill>
                <a:latin typeface="Sakkal Majalla" pitchFamily="2" charset="-78"/>
                <a:cs typeface="Sakkal Majalla" pitchFamily="2" charset="-78"/>
              </a:rPr>
              <a:t>التشويش:</a:t>
            </a:r>
            <a:r>
              <a:rPr lang="ar-EG" sz="2800" dirty="0">
                <a:latin typeface="Sakkal Majalla" pitchFamily="2" charset="-78"/>
                <a:cs typeface="Sakkal Majalla" pitchFamily="2" charset="-78"/>
              </a:rPr>
              <a:t>	</a:t>
            </a:r>
            <a:r>
              <a:rPr lang="ar-EG" sz="2800" dirty="0">
                <a:solidFill>
                  <a:srgbClr val="0000FF"/>
                </a:solidFill>
                <a:latin typeface="Sakkal Majalla" pitchFamily="2" charset="-78"/>
                <a:cs typeface="Sakkal Majalla" pitchFamily="2" charset="-78"/>
              </a:rPr>
              <a:t>يعاقب بالحبس مدى لا تجاوز ستة أشهر وبغرامة لا تقل عن عشرين ألف جنيه ولا تجاوز خمسين ألف جنيه أو بإحدى هاتين العقوبتين ، </a:t>
            </a:r>
            <a:r>
              <a:rPr lang="ar-EG" sz="2800" dirty="0">
                <a:solidFill>
                  <a:srgbClr val="FF0000"/>
                </a:solidFill>
                <a:latin typeface="Sakkal Majalla" pitchFamily="2" charset="-78"/>
                <a:cs typeface="Sakkal Majalla" pitchFamily="2" charset="-78"/>
              </a:rPr>
              <a:t>كل من تعمد </a:t>
            </a:r>
            <a:r>
              <a:rPr lang="ar-EG" sz="2800" dirty="0" smtClean="0">
                <a:solidFill>
                  <a:srgbClr val="FF0000"/>
                </a:solidFill>
                <a:latin typeface="Sakkal Majalla" pitchFamily="2" charset="-78"/>
                <a:cs typeface="Sakkal Majalla" pitchFamily="2" charset="-78"/>
              </a:rPr>
              <a:t>بغير حق التشويش علي موجات لاسلكيه</a:t>
            </a:r>
            <a:r>
              <a:rPr lang="ar-EG" sz="2800" dirty="0" smtClean="0">
                <a:latin typeface="Sakkal Majalla" pitchFamily="2" charset="-78"/>
                <a:cs typeface="Sakkal Majalla" pitchFamily="2" charset="-78"/>
              </a:rPr>
              <a:t>.</a:t>
            </a:r>
            <a:endParaRPr lang="ar-EG" sz="2800" dirty="0">
              <a:latin typeface="Sakkal Majalla" pitchFamily="2" charset="-78"/>
              <a:cs typeface="Sakkal Majalla" pitchFamily="2" charset="-78"/>
            </a:endParaRPr>
          </a:p>
          <a:p>
            <a:pPr marL="114300" indent="0" algn="just" rtl="1">
              <a:buNone/>
            </a:pPr>
            <a:r>
              <a:rPr lang="ar-EG" sz="2800" dirty="0" smtClean="0">
                <a:solidFill>
                  <a:srgbClr val="0000FF"/>
                </a:solidFill>
                <a:latin typeface="Sakkal Majalla" pitchFamily="2" charset="-78"/>
                <a:cs typeface="Sakkal Majalla" pitchFamily="2" charset="-78"/>
              </a:rPr>
              <a:t>وتحكم </a:t>
            </a:r>
            <a:r>
              <a:rPr lang="ar-EG" sz="2800" dirty="0">
                <a:solidFill>
                  <a:srgbClr val="0000FF"/>
                </a:solidFill>
                <a:latin typeface="Sakkal Majalla" pitchFamily="2" charset="-78"/>
                <a:cs typeface="Sakkal Majalla" pitchFamily="2" charset="-78"/>
              </a:rPr>
              <a:t>المحكمة فضلاً عن ذلك </a:t>
            </a:r>
            <a:r>
              <a:rPr lang="ar-EG" sz="2800" dirty="0">
                <a:solidFill>
                  <a:srgbClr val="FF0000"/>
                </a:solidFill>
                <a:latin typeface="Sakkal Majalla" pitchFamily="2" charset="-78"/>
                <a:cs typeface="Sakkal Majalla" pitchFamily="2" charset="-78"/>
              </a:rPr>
              <a:t>بمصادرة الأجهزة والمعدات </a:t>
            </a:r>
            <a:r>
              <a:rPr lang="ar-EG" sz="2800" dirty="0">
                <a:solidFill>
                  <a:srgbClr val="0000FF"/>
                </a:solidFill>
                <a:latin typeface="Sakkal Majalla" pitchFamily="2" charset="-78"/>
                <a:cs typeface="Sakkal Majalla" pitchFamily="2" charset="-78"/>
              </a:rPr>
              <a:t>التى استعملت فى </a:t>
            </a:r>
            <a:r>
              <a:rPr lang="ar-EG" sz="2800" dirty="0" smtClean="0">
                <a:solidFill>
                  <a:srgbClr val="0000FF"/>
                </a:solidFill>
                <a:latin typeface="Sakkal Majalla" pitchFamily="2" charset="-78"/>
                <a:cs typeface="Sakkal Majalla" pitchFamily="2" charset="-78"/>
              </a:rPr>
              <a:t>ارتكاب </a:t>
            </a:r>
            <a:r>
              <a:rPr lang="ar-EG" sz="2800" dirty="0">
                <a:solidFill>
                  <a:srgbClr val="0000FF"/>
                </a:solidFill>
                <a:latin typeface="Sakkal Majalla" pitchFamily="2" charset="-78"/>
                <a:cs typeface="Sakkal Majalla" pitchFamily="2" charset="-78"/>
              </a:rPr>
              <a:t>الجريمة </a:t>
            </a:r>
            <a:r>
              <a:rPr lang="ar-EG" sz="2800" dirty="0" smtClean="0">
                <a:solidFill>
                  <a:srgbClr val="0000FF"/>
                </a:solidFill>
                <a:latin typeface="Sakkal Majalla" pitchFamily="2" charset="-78"/>
                <a:cs typeface="Sakkal Majalla" pitchFamily="2" charset="-78"/>
              </a:rPr>
              <a:t>.</a:t>
            </a:r>
          </a:p>
          <a:p>
            <a:pPr marL="114300" indent="0" algn="just" rtl="1">
              <a:buNone/>
            </a:pPr>
            <a:endParaRPr lang="ar-EG" sz="2800" dirty="0" smtClean="0">
              <a:solidFill>
                <a:srgbClr val="0000FF"/>
              </a:solidFill>
              <a:latin typeface="Sakkal Majalla" pitchFamily="2" charset="-78"/>
              <a:cs typeface="Sakkal Majalla" pitchFamily="2" charset="-78"/>
            </a:endParaRPr>
          </a:p>
          <a:p>
            <a:pPr algn="just"/>
            <a:r>
              <a:rPr lang="ar-EG" b="1" u="sng" dirty="0" smtClean="0">
                <a:solidFill>
                  <a:srgbClr val="FF0000"/>
                </a:solidFill>
                <a:latin typeface="Sakkal Majalla" pitchFamily="2" charset="-78"/>
                <a:cs typeface="Sakkal Majalla" pitchFamily="2" charset="-78"/>
              </a:rPr>
              <a:t>الاخلال بالضوابط الصحيه والاسعار: </a:t>
            </a:r>
            <a:r>
              <a:rPr lang="ar-EG" dirty="0">
                <a:solidFill>
                  <a:srgbClr val="0000FF"/>
                </a:solidFill>
                <a:latin typeface="Sakkal Majalla" pitchFamily="2" charset="-78"/>
                <a:cs typeface="Sakkal Majalla" pitchFamily="2" charset="-78"/>
              </a:rPr>
              <a:t>يعاقب بغرامة لا تقل عن عشرين ألف جنيه ولا تجاوز مائتى ألف جنيه كل مشغل أو مقدم خدمة اتصالات </a:t>
            </a:r>
            <a:r>
              <a:rPr lang="ar-EG" dirty="0">
                <a:solidFill>
                  <a:srgbClr val="FF0000"/>
                </a:solidFill>
                <a:latin typeface="Sakkal Majalla" pitchFamily="2" charset="-78"/>
                <a:cs typeface="Sakkal Majalla" pitchFamily="2" charset="-78"/>
              </a:rPr>
              <a:t>خالف أى شرط من شروط الترخيص الممنوح له أو خالف ضوابط الجودة الفنية أو القياسات المعيارية لجودة الأداء </a:t>
            </a:r>
            <a:r>
              <a:rPr lang="ar-EG" dirty="0">
                <a:solidFill>
                  <a:srgbClr val="0000FF"/>
                </a:solidFill>
                <a:latin typeface="Sakkal Majalla" pitchFamily="2" charset="-78"/>
                <a:cs typeface="Sakkal Majalla" pitchFamily="2" charset="-78"/>
              </a:rPr>
              <a:t>لمختلف خدمات الاتصالات المرخص له بها .</a:t>
            </a:r>
          </a:p>
          <a:p>
            <a:pPr marL="114300" indent="0" algn="just">
              <a:buNone/>
            </a:pPr>
            <a:r>
              <a:rPr lang="ar-EG" dirty="0">
                <a:solidFill>
                  <a:srgbClr val="FF0000"/>
                </a:solidFill>
                <a:latin typeface="Sakkal Majalla" pitchFamily="2" charset="-78"/>
                <a:cs typeface="Sakkal Majalla" pitchFamily="2" charset="-78"/>
              </a:rPr>
              <a:t>ويعاقب بغرامة تعادل عشرة أمثال قيمة الزيادة التى حصل عليها كل من خالف أسعار خدمات الاتصالات المعتمدة من الجهاز وتتعدد الغرامة بتعدد المستخدمين الذين وقعت المخالفة من أجلهم .</a:t>
            </a:r>
          </a:p>
          <a:p>
            <a:pPr marL="114300" indent="0" algn="just">
              <a:buNone/>
            </a:pPr>
            <a:r>
              <a:rPr lang="ar-EG" dirty="0">
                <a:latin typeface="Sakkal Majalla" pitchFamily="2" charset="-78"/>
                <a:cs typeface="Sakkal Majalla" pitchFamily="2" charset="-78"/>
              </a:rPr>
              <a:t>	</a:t>
            </a:r>
            <a:r>
              <a:rPr lang="ar-EG" dirty="0" smtClean="0">
                <a:solidFill>
                  <a:srgbClr val="0000FF"/>
                </a:solidFill>
                <a:latin typeface="Sakkal Majalla" pitchFamily="2" charset="-78"/>
                <a:cs typeface="Sakkal Majalla" pitchFamily="2" charset="-78"/>
              </a:rPr>
              <a:t>.</a:t>
            </a:r>
            <a:endParaRPr lang="ar-EG" dirty="0">
              <a:solidFill>
                <a:srgbClr val="0000FF"/>
              </a:solidFill>
              <a:latin typeface="Sakkal Majalla" pitchFamily="2" charset="-78"/>
              <a:cs typeface="Sakkal Majalla" pitchFamily="2" charset="-78"/>
            </a:endParaRPr>
          </a:p>
          <a:p>
            <a:pPr marL="114300" indent="0" algn="just" rtl="1">
              <a:buNone/>
            </a:pPr>
            <a:endParaRPr lang="ar-EG" sz="2800" dirty="0">
              <a:solidFill>
                <a:srgbClr val="0000FF"/>
              </a:solidFill>
              <a:latin typeface="Sakkal Majalla" pitchFamily="2" charset="-78"/>
              <a:cs typeface="Sakkal Majalla" pitchFamily="2" charset="-78"/>
            </a:endParaRPr>
          </a:p>
          <a:p>
            <a:pPr algn="just" rtl="1"/>
            <a:endParaRPr lang="ar-EG" sz="2800" dirty="0">
              <a:latin typeface="Sakkal Majalla" pitchFamily="2" charset="-78"/>
              <a:cs typeface="Sakkal Majalla" pitchFamily="2" charset="-78"/>
            </a:endParaRPr>
          </a:p>
        </p:txBody>
      </p:sp>
    </p:spTree>
    <p:extLst>
      <p:ext uri="{BB962C8B-B14F-4D97-AF65-F5344CB8AC3E}">
        <p14:creationId xmlns:p14="http://schemas.microsoft.com/office/powerpoint/2010/main" val="1689111428"/>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67000"/>
            <a:lum/>
          </a:blip>
          <a:srcRect/>
          <a:stretch>
            <a:fillRect/>
          </a:stretch>
        </a:blipFill>
        <a:effectLst/>
      </p:bgPr>
    </p:bg>
    <p:spTree>
      <p:nvGrpSpPr>
        <p:cNvPr id="1" name=""/>
        <p:cNvGrpSpPr/>
        <p:nvPr/>
      </p:nvGrpSpPr>
      <p:grpSpPr>
        <a:xfrm>
          <a:off x="0" y="0"/>
          <a:ext cx="0" cy="0"/>
          <a:chOff x="0" y="0"/>
          <a:chExt cx="0" cy="0"/>
        </a:xfrm>
      </p:grpSpPr>
      <p:sp>
        <p:nvSpPr>
          <p:cNvPr id="11" name="Title 1"/>
          <p:cNvSpPr txBox="1">
            <a:spLocks/>
          </p:cNvSpPr>
          <p:nvPr/>
        </p:nvSpPr>
        <p:spPr>
          <a:xfrm>
            <a:off x="0" y="620689"/>
            <a:ext cx="8964488" cy="1080119"/>
          </a:xfrm>
          <a:prstGeom prst="rect">
            <a:avLst/>
          </a:prstGeom>
        </p:spPr>
        <p:txBody>
          <a:bodyPr vert="horz" lIns="91440" tIns="45720" rIns="91440" bIns="45720" rtlCol="0" anchor="b">
            <a:normAutofit fontScale="25000" lnSpcReduction="20000"/>
          </a:bodyPr>
          <a:lstStyle>
            <a:lvl1pPr algn="l" defTabSz="914400" rtl="1"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t/>
            </a:r>
            <a:br>
              <a:rPr lang="en-US" smtClean="0"/>
            </a:br>
            <a:endParaRPr lang="ar-EG" sz="4000" dirty="0">
              <a:solidFill>
                <a:srgbClr val="FFFF00"/>
              </a:solidFill>
            </a:endParaRPr>
          </a:p>
        </p:txBody>
      </p:sp>
      <p:sp>
        <p:nvSpPr>
          <p:cNvPr id="16" name="Rectangle 15"/>
          <p:cNvSpPr/>
          <p:nvPr/>
        </p:nvSpPr>
        <p:spPr>
          <a:xfrm>
            <a:off x="109194" y="2492896"/>
            <a:ext cx="9036496" cy="1107996"/>
          </a:xfrm>
          <a:prstGeom prst="rect">
            <a:avLst/>
          </a:prstGeom>
          <a:noFill/>
          <a:ln>
            <a:noFill/>
          </a:ln>
          <a:effectLst>
            <a:outerShdw blurRad="50800" dist="50800" dir="5400000" algn="ctr" rotWithShape="0">
              <a:schemeClr val="tx1"/>
            </a:outerShdw>
          </a:effectLst>
        </p:spPr>
        <p:txBody>
          <a:bodyPr wrap="square" lIns="91440" tIns="45720" rIns="91440" bIns="45720">
            <a:spAutoFit/>
          </a:bodyPr>
          <a:lstStyle/>
          <a:p>
            <a:pPr algn="ctr"/>
            <a:r>
              <a:rPr lang="en-US" sz="6600" b="1" dirty="0" smtClean="0">
                <a:ln w="17780" cmpd="sng">
                  <a:solidFill>
                    <a:srgbClr val="FFFFFF"/>
                  </a:solidFill>
                  <a:prstDash val="solid"/>
                  <a:miter lim="800000"/>
                </a:ln>
                <a:solidFill>
                  <a:srgbClr val="FFFF00"/>
                </a:solidFill>
                <a:effectLst>
                  <a:outerShdw blurRad="50800" algn="tl" rotWithShape="0">
                    <a:srgbClr val="000000"/>
                  </a:outerShdw>
                </a:effectLst>
              </a:rPr>
              <a:t>Thank You</a:t>
            </a:r>
            <a:endParaRPr lang="en-US" sz="6600" b="1" dirty="0">
              <a:ln w="17780" cmpd="sng">
                <a:solidFill>
                  <a:srgbClr val="FFFFFF"/>
                </a:solidFill>
                <a:prstDash val="solid"/>
                <a:miter lim="800000"/>
              </a:ln>
              <a:solidFill>
                <a:srgbClr val="FFFF00"/>
              </a:solidFill>
              <a:effectLst>
                <a:outerShdw blurRad="50800" algn="tl" rotWithShape="0">
                  <a:srgbClr val="000000"/>
                </a:outerShdw>
              </a:effectLst>
            </a:endParaRPr>
          </a:p>
        </p:txBody>
      </p:sp>
    </p:spTree>
    <p:extLst>
      <p:ext uri="{BB962C8B-B14F-4D97-AF65-F5344CB8AC3E}">
        <p14:creationId xmlns:p14="http://schemas.microsoft.com/office/powerpoint/2010/main" val="4092738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themeOverride>
</file>

<file path=ppt/theme/themeOverride2.xml><?xml version="1.0" encoding="utf-8"?>
<a:themeOverride xmlns:a="http://schemas.openxmlformats.org/drawingml/2006/main">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themeOverride>
</file>

<file path=docProps/app.xml><?xml version="1.0" encoding="utf-8"?>
<Properties xmlns="http://schemas.openxmlformats.org/officeDocument/2006/extended-properties" xmlns:vt="http://schemas.openxmlformats.org/officeDocument/2006/docPropsVTypes">
  <Template/>
  <TotalTime>5899</TotalTime>
  <Words>124</Words>
  <Application>Microsoft Office PowerPoint</Application>
  <PresentationFormat>On-screen Show (4:3)</PresentationFormat>
  <Paragraphs>44</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Thermal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Study Novel Investigations on Simulation Methods for SAW Devices</dc:title>
  <dc:creator>Doha-Hagar</dc:creator>
  <cp:lastModifiedBy>Moataz Elsherbini</cp:lastModifiedBy>
  <cp:revision>1667</cp:revision>
  <cp:lastPrinted>2016-10-25T19:09:17Z</cp:lastPrinted>
  <dcterms:created xsi:type="dcterms:W3CDTF">2016-02-27T18:41:27Z</dcterms:created>
  <dcterms:modified xsi:type="dcterms:W3CDTF">2017-11-13T21:45:15Z</dcterms:modified>
</cp:coreProperties>
</file>